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6" r:id="rId6"/>
    <p:sldId id="267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ynn Chacon" userId="07ebc69a3c3ab2f8" providerId="LiveId" clId="{659CB5BA-4553-4796-B537-18BDD96A02AE}"/>
    <pc:docChg chg="custSel modSld">
      <pc:chgData name="JoLynn Chacon" userId="07ebc69a3c3ab2f8" providerId="LiveId" clId="{659CB5BA-4553-4796-B537-18BDD96A02AE}" dt="2023-10-20T17:40:51.370" v="17" actId="20577"/>
      <pc:docMkLst>
        <pc:docMk/>
      </pc:docMkLst>
      <pc:sldChg chg="modSp mod">
        <pc:chgData name="JoLynn Chacon" userId="07ebc69a3c3ab2f8" providerId="LiveId" clId="{659CB5BA-4553-4796-B537-18BDD96A02AE}" dt="2023-10-20T17:40:29.331" v="8" actId="20577"/>
        <pc:sldMkLst>
          <pc:docMk/>
          <pc:sldMk cId="2106347884" sldId="266"/>
        </pc:sldMkLst>
        <pc:spChg chg="mod">
          <ac:chgData name="JoLynn Chacon" userId="07ebc69a3c3ab2f8" providerId="LiveId" clId="{659CB5BA-4553-4796-B537-18BDD96A02AE}" dt="2023-10-20T17:40:04.181" v="3" actId="20577"/>
          <ac:spMkLst>
            <pc:docMk/>
            <pc:sldMk cId="2106347884" sldId="266"/>
            <ac:spMk id="19" creationId="{CE93697D-BFA2-4D84-A860-BA620414419D}"/>
          </ac:spMkLst>
        </pc:spChg>
        <pc:spChg chg="mod">
          <ac:chgData name="JoLynn Chacon" userId="07ebc69a3c3ab2f8" providerId="LiveId" clId="{659CB5BA-4553-4796-B537-18BDD96A02AE}" dt="2023-10-20T17:40:29.331" v="8" actId="20577"/>
          <ac:spMkLst>
            <pc:docMk/>
            <pc:sldMk cId="2106347884" sldId="266"/>
            <ac:spMk id="20" creationId="{6DB8AAF6-0D0C-4F4F-A10E-6A66E4A7BEC3}"/>
          </ac:spMkLst>
        </pc:spChg>
      </pc:sldChg>
      <pc:sldChg chg="modSp mod">
        <pc:chgData name="JoLynn Chacon" userId="07ebc69a3c3ab2f8" providerId="LiveId" clId="{659CB5BA-4553-4796-B537-18BDD96A02AE}" dt="2023-10-20T17:40:51.370" v="17" actId="20577"/>
        <pc:sldMkLst>
          <pc:docMk/>
          <pc:sldMk cId="1074753820" sldId="267"/>
        </pc:sldMkLst>
        <pc:spChg chg="mod">
          <ac:chgData name="JoLynn Chacon" userId="07ebc69a3c3ab2f8" providerId="LiveId" clId="{659CB5BA-4553-4796-B537-18BDD96A02AE}" dt="2023-10-20T17:40:51.370" v="17" actId="20577"/>
          <ac:spMkLst>
            <pc:docMk/>
            <pc:sldMk cId="1074753820" sldId="267"/>
            <ac:spMk id="3" creationId="{88BDA17F-F303-4811-96C4-AD8A09ABEC11}"/>
          </ac:spMkLst>
        </pc:spChg>
        <pc:spChg chg="mod">
          <ac:chgData name="JoLynn Chacon" userId="07ebc69a3c3ab2f8" providerId="LiveId" clId="{659CB5BA-4553-4796-B537-18BDD96A02AE}" dt="2023-10-20T17:40:43.719" v="12" actId="20577"/>
          <ac:spMkLst>
            <pc:docMk/>
            <pc:sldMk cId="1074753820" sldId="267"/>
            <ac:spMk id="4" creationId="{F6D5CF6D-DC44-4734-988C-0AAA60D5F7E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vta.net/membership/benefi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1pmYzIouybfL55YsduRbaZ1TtMD1i2DB/view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rive.google.com/file/d/1s38gWpRwh6yapRwEoHBAZ92IsoJL3b5I/vie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nm-rvta.org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>
            <a:normAutofit fontScale="90000"/>
          </a:bodyPr>
          <a:lstStyle/>
          <a:p>
            <a:r>
              <a:rPr lang="en-US" dirty="0"/>
              <a:t>NAVTA</a:t>
            </a:r>
            <a:br>
              <a:rPr lang="en-US" dirty="0"/>
            </a:br>
            <a:r>
              <a:rPr lang="en-US" sz="1800" dirty="0"/>
              <a:t>National Association of Veterinary Technicians in America</a:t>
            </a:r>
            <a:br>
              <a:rPr lang="en-US" sz="1800" dirty="0"/>
            </a:br>
            <a:br>
              <a:rPr lang="en-US" sz="1800" dirty="0"/>
            </a:br>
            <a:r>
              <a:rPr lang="en-US" sz="3200" dirty="0"/>
              <a:t>Advocacy, Awareness, Infrastructure, Membership, Professional Development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www.navta.net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JoLynn Chacon, RVT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 descr="A group of animals in a circle&#10;&#10;Description automatically generated">
            <a:extLst>
              <a:ext uri="{FF2B5EF4-FFF2-40B4-BE49-F238E27FC236}">
                <a16:creationId xmlns:a16="http://schemas.microsoft.com/office/drawing/2014/main" id="{1F604F16-9CEF-C690-7CD1-A68E0F90A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491" y="3981450"/>
            <a:ext cx="19050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1AC0A40-01B9-4DA7-9498-441D5C800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2FD3A64-22C8-4CFA-94EB-4919AF0CD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10552355" cy="15731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pc="-40" dirty="0">
                <a:solidFill>
                  <a:srgbClr val="FF0000"/>
                </a:solidFill>
              </a:rPr>
              <a:t>N</a:t>
            </a:r>
            <a:r>
              <a:rPr lang="en-US" spc="-40" dirty="0">
                <a:solidFill>
                  <a:srgbClr val="FFFFFF"/>
                </a:solidFill>
              </a:rPr>
              <a:t>ational </a:t>
            </a:r>
            <a:r>
              <a:rPr lang="en-US" spc="-40" dirty="0">
                <a:solidFill>
                  <a:srgbClr val="FF0000"/>
                </a:solidFill>
              </a:rPr>
              <a:t>A</a:t>
            </a:r>
            <a:r>
              <a:rPr lang="en-US" spc="-40" dirty="0">
                <a:solidFill>
                  <a:srgbClr val="FFFFFF"/>
                </a:solidFill>
              </a:rPr>
              <a:t>ssociation of </a:t>
            </a:r>
            <a:r>
              <a:rPr lang="en-US" spc="-40" dirty="0">
                <a:solidFill>
                  <a:srgbClr val="FF0000"/>
                </a:solidFill>
              </a:rPr>
              <a:t>V</a:t>
            </a:r>
            <a:r>
              <a:rPr lang="en-US" spc="-40" dirty="0">
                <a:solidFill>
                  <a:srgbClr val="FFFFFF"/>
                </a:solidFill>
              </a:rPr>
              <a:t>eterinary </a:t>
            </a:r>
            <a:r>
              <a:rPr lang="en-US" spc="-40" dirty="0">
                <a:solidFill>
                  <a:srgbClr val="FF0000"/>
                </a:solidFill>
              </a:rPr>
              <a:t>T</a:t>
            </a:r>
            <a:r>
              <a:rPr lang="en-US" spc="-40" dirty="0">
                <a:solidFill>
                  <a:srgbClr val="FFFFFF"/>
                </a:solidFill>
              </a:rPr>
              <a:t>echnicians in </a:t>
            </a:r>
            <a:r>
              <a:rPr lang="en-US" spc="-40" dirty="0">
                <a:solidFill>
                  <a:srgbClr val="FF0000"/>
                </a:solidFill>
              </a:rPr>
              <a:t>A</a:t>
            </a:r>
            <a:r>
              <a:rPr lang="en-US" spc="-40" dirty="0">
                <a:solidFill>
                  <a:srgbClr val="FFFFFF"/>
                </a:solidFill>
              </a:rPr>
              <a:t>merica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9044" y="2366212"/>
            <a:ext cx="6908203" cy="381075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lnSpc>
                <a:spcPct val="100000"/>
              </a:lnSpc>
            </a:pPr>
            <a:endParaRPr lang="en-US" sz="1400" dirty="0"/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/>
              <a:t>NAVTA is a dynamic community of credentialed veterinary technicians dedicated to advancing the profession of veterinary nursing through advocacy, awareness, and professional development.  Member benefits include: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Community with connections to credentialed veterinary technicians across the country, including a Veterinary Technician Student support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NAVTA Journal including CE’s, state updates and more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Fear Free Certification discount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Cat Friendly Certificate Program discount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Free CE webinars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Networking and education at industry events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Free access to career center to post your resume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Many more discounts to fun things such as movie tickets, theme parks, hotels, tours, shows and more</a:t>
            </a:r>
          </a:p>
          <a:p>
            <a:pPr marL="400050" indent="-285750">
              <a:lnSpc>
                <a:spcPct val="100000"/>
              </a:lnSpc>
            </a:pPr>
            <a:r>
              <a:rPr lang="en-US" sz="1400" dirty="0"/>
              <a:t>See all benefits at </a:t>
            </a:r>
            <a:r>
              <a:rPr lang="en-US" sz="1400" dirty="0">
                <a:hlinkClick r:id="rId3"/>
              </a:rPr>
              <a:t>https://navta.net/membership/benefits/</a:t>
            </a:r>
            <a:r>
              <a:rPr lang="en-US" sz="1400" dirty="0"/>
              <a:t> 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" r="19736" b="-7"/>
          <a:stretch/>
        </p:blipFill>
        <p:spPr>
          <a:xfrm>
            <a:off x="8115300" y="2286001"/>
            <a:ext cx="2057400" cy="2247899"/>
          </a:xfrm>
          <a:prstGeom prst="rect">
            <a:avLst/>
          </a:prstGeom>
        </p:spPr>
      </p:pic>
      <p:pic>
        <p:nvPicPr>
          <p:cNvPr id="6" name="Picture 5" descr="A group of animals in a circle&#10;&#10;Description automatically generated">
            <a:extLst>
              <a:ext uri="{FF2B5EF4-FFF2-40B4-BE49-F238E27FC236}">
                <a16:creationId xmlns:a16="http://schemas.microsoft.com/office/drawing/2014/main" id="{8306E7BA-4639-A91D-C9EC-75704307B43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" r="7446" b="-1"/>
          <a:stretch/>
        </p:blipFill>
        <p:spPr>
          <a:xfrm>
            <a:off x="10172700" y="2286000"/>
            <a:ext cx="2019300" cy="2247900"/>
          </a:xfrm>
          <a:prstGeom prst="rect">
            <a:avLst/>
          </a:prstGeom>
        </p:spPr>
      </p:pic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Mexico NAVTA Report</a:t>
            </a:r>
          </a:p>
        </p:txBody>
      </p:sp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31" r="2" b="2"/>
          <a:stretch/>
        </p:blipFill>
        <p:spPr>
          <a:xfrm>
            <a:off x="8115300" y="4533900"/>
            <a:ext cx="4076700" cy="2324100"/>
          </a:xfrm>
          <a:prstGeom prst="rect">
            <a:avLst/>
          </a:prstGeo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noProof="0" dirty="0">
                <a:solidFill>
                  <a:srgbClr val="FFFFFF"/>
                </a:solidFill>
              </a:rPr>
              <a:t>2023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244D815C-8BF3-4ECF-A945-A2A7C2983AF9}" type="slidenum">
              <a:rPr lang="en-US" noProof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2</a:t>
            </a:fld>
            <a:endParaRPr lang="en-US" noProof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>
            <a:normAutofit fontScale="90000"/>
          </a:bodyPr>
          <a:lstStyle/>
          <a:p>
            <a:r>
              <a:rPr lang="en-US" spc="-40" dirty="0">
                <a:solidFill>
                  <a:srgbClr val="FF0000"/>
                </a:solidFill>
              </a:rPr>
              <a:t>N</a:t>
            </a:r>
            <a:r>
              <a:rPr lang="en-US" spc="-40" dirty="0">
                <a:solidFill>
                  <a:srgbClr val="FFFFFF"/>
                </a:solidFill>
              </a:rPr>
              <a:t>ational </a:t>
            </a:r>
            <a:r>
              <a:rPr lang="en-US" spc="-40" dirty="0">
                <a:solidFill>
                  <a:srgbClr val="FF0000"/>
                </a:solidFill>
              </a:rPr>
              <a:t>A</a:t>
            </a:r>
            <a:r>
              <a:rPr lang="en-US" spc="-40" dirty="0">
                <a:solidFill>
                  <a:srgbClr val="FFFFFF"/>
                </a:solidFill>
              </a:rPr>
              <a:t>ssociation of </a:t>
            </a:r>
            <a:r>
              <a:rPr lang="en-US" spc="-40" dirty="0">
                <a:solidFill>
                  <a:srgbClr val="FF0000"/>
                </a:solidFill>
              </a:rPr>
              <a:t>V</a:t>
            </a:r>
            <a:r>
              <a:rPr lang="en-US" spc="-40" dirty="0">
                <a:solidFill>
                  <a:srgbClr val="FFFFFF"/>
                </a:solidFill>
              </a:rPr>
              <a:t>eterinary </a:t>
            </a:r>
            <a:r>
              <a:rPr lang="en-US" spc="-40" dirty="0">
                <a:solidFill>
                  <a:srgbClr val="FF0000"/>
                </a:solidFill>
              </a:rPr>
              <a:t>T</a:t>
            </a:r>
            <a:r>
              <a:rPr lang="en-US" spc="-40" dirty="0">
                <a:solidFill>
                  <a:srgbClr val="FFFFFF"/>
                </a:solidFill>
              </a:rPr>
              <a:t>echnicians in </a:t>
            </a:r>
            <a:r>
              <a:rPr lang="en-US" spc="-40" dirty="0">
                <a:solidFill>
                  <a:srgbClr val="FF0000"/>
                </a:solidFill>
              </a:rPr>
              <a:t>A</a:t>
            </a:r>
            <a:r>
              <a:rPr lang="en-US" spc="-40" dirty="0">
                <a:solidFill>
                  <a:srgbClr val="FFFFFF"/>
                </a:solidFill>
              </a:rPr>
              <a:t>merica</a:t>
            </a:r>
            <a:endParaRPr lang="en-US" dirty="0"/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New Mexico NAVTA Report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344" y="2369976"/>
            <a:ext cx="6531615" cy="4122900"/>
          </a:xfrm>
        </p:spPr>
        <p:txBody>
          <a:bodyPr>
            <a:noAutofit/>
          </a:bodyPr>
          <a:lstStyle/>
          <a:p>
            <a:pPr indent="-228600">
              <a:lnSpc>
                <a:spcPct val="100000"/>
              </a:lnSpc>
            </a:pPr>
            <a:r>
              <a:rPr lang="en-US" sz="1600" b="1" dirty="0"/>
              <a:t>2022 Demographic Survey:</a:t>
            </a:r>
            <a:r>
              <a:rPr lang="en-US" sz="1600" dirty="0"/>
              <a:t> Wages, Job Satisfaction &amp; Wellness, Utilization, Respondent Characteristics </a:t>
            </a:r>
            <a:r>
              <a:rPr lang="en-US" sz="1100" dirty="0">
                <a:hlinkClick r:id="rId3"/>
              </a:rPr>
              <a:t>https://drive.google.com/file/d/11pmYzIouybfL55YsduRbaZ1TtMD1i2DB/view</a:t>
            </a:r>
            <a:endParaRPr lang="en-US" sz="1100" dirty="0"/>
          </a:p>
          <a:p>
            <a:pPr indent="-228600">
              <a:lnSpc>
                <a:spcPct val="100000"/>
              </a:lnSpc>
            </a:pPr>
            <a:r>
              <a:rPr lang="en-US" sz="1600" b="1" dirty="0"/>
              <a:t>NAVTA District 9: </a:t>
            </a:r>
            <a:r>
              <a:rPr lang="en-US" sz="1600" dirty="0"/>
              <a:t>AZ, NM, CO, KS, OK quarterly meetings</a:t>
            </a:r>
          </a:p>
          <a:p>
            <a:pPr indent="-228600">
              <a:lnSpc>
                <a:spcPct val="100000"/>
              </a:lnSpc>
            </a:pPr>
            <a:r>
              <a:rPr lang="en-US" sz="1600" b="1" dirty="0"/>
              <a:t>2023 Leadership Symposium</a:t>
            </a:r>
            <a:r>
              <a:rPr lang="en-US" sz="1600" dirty="0"/>
              <a:t> – Sept 16, 2023 Self-help sessions focused on topics such as leadership skills, communication styles, self-care, wellness, and personal and professional development no cost to NAVTA members</a:t>
            </a:r>
          </a:p>
          <a:p>
            <a:pPr indent="-228600">
              <a:lnSpc>
                <a:spcPct val="100000"/>
              </a:lnSpc>
            </a:pPr>
            <a:r>
              <a:rPr lang="en-US" sz="1600" b="1" dirty="0"/>
              <a:t>NAVTA Legislative Strategies Workshop </a:t>
            </a:r>
            <a:r>
              <a:rPr lang="en-US" sz="1600" dirty="0"/>
              <a:t>– Oct 4 thru Nov 15</a:t>
            </a:r>
          </a:p>
          <a:p>
            <a:pPr indent="-228600">
              <a:lnSpc>
                <a:spcPct val="100000"/>
              </a:lnSpc>
            </a:pPr>
            <a:r>
              <a:rPr lang="en-US" sz="1600" b="1" dirty="0"/>
              <a:t>National Veterinary Technician Week </a:t>
            </a:r>
            <a:r>
              <a:rPr lang="en-US" sz="1600" dirty="0"/>
              <a:t>– Oct 15 thru 21 Pearls of Wisdom</a:t>
            </a:r>
          </a:p>
          <a:p>
            <a:pPr indent="-228600">
              <a:lnSpc>
                <a:spcPct val="100000"/>
              </a:lnSpc>
            </a:pPr>
            <a:r>
              <a:rPr lang="en-US" sz="1600" b="1" dirty="0"/>
              <a:t>NAVTA Journal Submissions: </a:t>
            </a:r>
            <a:r>
              <a:rPr lang="en-US" sz="1600" dirty="0"/>
              <a:t>Sept/Oct 2023 </a:t>
            </a:r>
            <a:r>
              <a:rPr lang="en-US" sz="1100" dirty="0">
                <a:hlinkClick r:id="rId4"/>
              </a:rPr>
              <a:t>https://drive.google.com/file/d/1s38gWpRwh6yapRwEoHBAZ92IsoJL3b5I/view</a:t>
            </a:r>
            <a:endParaRPr lang="en-US" sz="1100" b="1" dirty="0"/>
          </a:p>
          <a:p>
            <a:pPr indent="-228600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3" name="Subtitle 32">
            <a:extLst>
              <a:ext uri="{FF2B5EF4-FFF2-40B4-BE49-F238E27FC236}">
                <a16:creationId xmlns:a16="http://schemas.microsoft.com/office/drawing/2014/main" id="{0EEAA874-288B-4330-9FA4-F1144ACD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8654" y="386989"/>
            <a:ext cx="4021094" cy="3758334"/>
          </a:xfrm>
        </p:spPr>
        <p:txBody>
          <a:bodyPr/>
          <a:lstStyle/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Email:</a:t>
            </a:r>
          </a:p>
          <a:p>
            <a:r>
              <a:rPr lang="en-US" dirty="0"/>
              <a:t>nmrvta@outlook.com</a:t>
            </a:r>
          </a:p>
          <a:p>
            <a:endParaRPr lang="en-US" sz="2000" dirty="0"/>
          </a:p>
          <a:p>
            <a:r>
              <a:rPr lang="en-US" sz="2000" dirty="0"/>
              <a:t>Website:</a:t>
            </a:r>
          </a:p>
          <a:p>
            <a:r>
              <a:rPr lang="en-US" dirty="0">
                <a:hlinkClick r:id="rId2"/>
              </a:rPr>
              <a:t>https://nm-rvta.org/</a:t>
            </a:r>
            <a:r>
              <a:rPr lang="en-US" dirty="0"/>
              <a:t> </a:t>
            </a:r>
          </a:p>
        </p:txBody>
      </p:sp>
      <p:pic>
        <p:nvPicPr>
          <p:cNvPr id="52" name="Picture Placeholder 51" descr="A picture containing sky, outdoor, mountain, nature, stars">
            <a:extLst>
              <a:ext uri="{FF2B5EF4-FFF2-40B4-BE49-F238E27FC236}">
                <a16:creationId xmlns:a16="http://schemas.microsoft.com/office/drawing/2014/main" id="{45DFCBF0-F91E-40C0-A4E6-24E8250C3B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700617" cy="453231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9E0B-CEBC-425D-8A86-1F858D8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r>
              <a:rPr lang="en-US" noProof="0" dirty="0"/>
              <a:t>New Mexico NAVTA Report 2023</a:t>
            </a:r>
          </a:p>
        </p:txBody>
      </p:sp>
      <p:pic>
        <p:nvPicPr>
          <p:cNvPr id="58" name="Picture Placeholder 57" descr="A picture containing mountain, sky, outdoor, nature">
            <a:extLst>
              <a:ext uri="{FF2B5EF4-FFF2-40B4-BE49-F238E27FC236}">
                <a16:creationId xmlns:a16="http://schemas.microsoft.com/office/drawing/2014/main" id="{A51C462C-6D3B-4554-9CDC-86D00D0EA07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4532313"/>
            <a:ext cx="3048000" cy="232568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EA19-91BF-48E8-A1D4-8FB745EA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7279-B48F-43C3-91FA-09BD7EA3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D39F39FF-F5CB-4ACA-9B46-4CCF89ECA75F}" type="slidenum">
              <a:rPr lang="en-US" noProof="0" smtClean="0"/>
              <a:pPr lvl="0"/>
              <a:t>4</a:t>
            </a:fld>
            <a:endParaRPr lang="en-US" noProof="0" dirty="0"/>
          </a:p>
        </p:txBody>
      </p:sp>
      <p:pic>
        <p:nvPicPr>
          <p:cNvPr id="8" name="Picture 7" descr="A group of animals in a circle&#10;&#10;Description automatically generated">
            <a:extLst>
              <a:ext uri="{FF2B5EF4-FFF2-40B4-BE49-F238E27FC236}">
                <a16:creationId xmlns:a16="http://schemas.microsoft.com/office/drawing/2014/main" id="{37646FDF-E2D6-BD26-41D3-6E68F10B9D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626" y="137795"/>
            <a:ext cx="19050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11276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{84C362BB-006C-48BC-B923-30E8972CE177}tf89117832_win32</Template>
  <TotalTime>151</TotalTime>
  <Words>326</Words>
  <Application>Microsoft Office PowerPoint</Application>
  <PresentationFormat>Widescreen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ColorBlockVTI</vt:lpstr>
      <vt:lpstr>NAVTA National Association of Veterinary Technicians in America  Advocacy, Awareness, Infrastructure, Membership, Professional Development  www.navta.net</vt:lpstr>
      <vt:lpstr>National Association of Veterinary Technicians in America</vt:lpstr>
      <vt:lpstr>National Association of Veterinary Technicians in America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NAVTA National Association of Veterinary Technicians in America  Advocacy, Awareness, Infrastructure, Membership, Professional Development  www.navta.net</dc:title>
  <dc:creator>JoLynn Chacon</dc:creator>
  <cp:lastModifiedBy>JoLynn Chacon</cp:lastModifiedBy>
  <cp:revision>1</cp:revision>
  <dcterms:created xsi:type="dcterms:W3CDTF">2023-10-20T14:24:41Z</dcterms:created>
  <dcterms:modified xsi:type="dcterms:W3CDTF">2023-10-20T17:42:23Z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